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65" r:id="rId4"/>
    <p:sldId id="259" r:id="rId5"/>
    <p:sldId id="264" r:id="rId6"/>
    <p:sldId id="260" r:id="rId7"/>
    <p:sldId id="261" r:id="rId8"/>
    <p:sldId id="272" r:id="rId9"/>
    <p:sldId id="263" r:id="rId10"/>
    <p:sldId id="266" r:id="rId11"/>
    <p:sldId id="268" r:id="rId12"/>
    <p:sldId id="269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t>23-1-2016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t>23-1-2016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t>23-1-2016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t>23-1-2016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t>23-1-2016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t>23-1-2016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t>23-1-2016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t>23-1-2016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t>23-1-2016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t>23-1-2016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t>23-1-2016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BA902-F81F-44AE-8A30-F80F9FE34F87}" type="datetimeFigureOut">
              <a:rPr lang="nl-NL" smtClean="0"/>
              <a:t>23-1-2016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78BA-371E-4DE1-8237-5657816B527C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nl.wikipedia.org/wiki/Bestand:Robespierre.jpg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a/a2/Arrestation_de_Robespierre.jpg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nl-NL" sz="6000" b="1" dirty="0" smtClean="0">
                <a:solidFill>
                  <a:srgbClr val="FF0000"/>
                </a:solidFill>
              </a:rPr>
              <a:t>Historische overzicht</a:t>
            </a:r>
            <a:br>
              <a:rPr lang="nl-NL" sz="6000" b="1" dirty="0" smtClean="0">
                <a:solidFill>
                  <a:srgbClr val="FF0000"/>
                </a:solidFill>
              </a:rPr>
            </a:br>
            <a:r>
              <a:rPr lang="nl-NL" sz="6000" b="1" dirty="0" smtClean="0">
                <a:solidFill>
                  <a:srgbClr val="FF0000"/>
                </a:solidFill>
              </a:rPr>
              <a:t>Franse Revolutie</a:t>
            </a:r>
            <a:endParaRPr lang="nl-NL" sz="6000" b="1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47664" y="2276872"/>
            <a:ext cx="6400800" cy="1752600"/>
          </a:xfrm>
        </p:spPr>
        <p:txBody>
          <a:bodyPr/>
          <a:lstStyle/>
          <a:p>
            <a:r>
              <a:rPr lang="nl-NL" b="1" i="1" dirty="0" smtClean="0">
                <a:solidFill>
                  <a:srgbClr val="FF0000"/>
                </a:solidFill>
              </a:rPr>
              <a:t>De belangrijkste gebeurtenissen van 1789 tot 1794</a:t>
            </a:r>
            <a:endParaRPr lang="nl-NL" b="1" i="1" dirty="0">
              <a:solidFill>
                <a:srgbClr val="FF0000"/>
              </a:solidFill>
            </a:endParaRPr>
          </a:p>
        </p:txBody>
      </p:sp>
      <p:pic>
        <p:nvPicPr>
          <p:cNvPr id="4" name="Afbeelding 3" descr="Scannen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429000"/>
            <a:ext cx="5186180" cy="323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5770984" cy="1162050"/>
          </a:xfrm>
        </p:spPr>
        <p:txBody>
          <a:bodyPr>
            <a:normAutofit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juni / augustus 1791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988840"/>
            <a:ext cx="5004048" cy="4283067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2752" cy="4691063"/>
          </a:xfrm>
        </p:spPr>
        <p:txBody>
          <a:bodyPr>
            <a:normAutofit fontScale="92500" lnSpcReduction="10000"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Lodewijk XVI probeert te vluchten naar het buitenland.</a:t>
            </a:r>
          </a:p>
          <a:p>
            <a:endParaRPr lang="nl-NL" sz="2800" b="1" dirty="0">
              <a:solidFill>
                <a:schemeClr val="bg1"/>
              </a:solidFill>
            </a:endParaRPr>
          </a:p>
          <a:p>
            <a:r>
              <a:rPr lang="nl-NL" sz="2800" b="1" dirty="0" smtClean="0">
                <a:solidFill>
                  <a:schemeClr val="bg1"/>
                </a:solidFill>
              </a:rPr>
              <a:t>Dichtbij de grens wordt hij gesnapt en teruggebracht naar Parijs.</a:t>
            </a:r>
          </a:p>
          <a:p>
            <a:endParaRPr lang="nl-NL" sz="2800" b="1" dirty="0">
              <a:solidFill>
                <a:schemeClr val="bg1"/>
              </a:solidFill>
            </a:endParaRPr>
          </a:p>
          <a:p>
            <a:r>
              <a:rPr lang="nl-NL" sz="2800" b="1" dirty="0" smtClean="0">
                <a:solidFill>
                  <a:schemeClr val="bg1"/>
                </a:solidFill>
              </a:rPr>
              <a:t>Lodewijk XVI is gedwongen om de grondwet te tekenen.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5770984" cy="1162050"/>
          </a:xfrm>
        </p:spPr>
        <p:txBody>
          <a:bodyPr>
            <a:normAutofit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April - augustus 1792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628800"/>
            <a:ext cx="5855163" cy="3672408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746648" cy="4691063"/>
          </a:xfrm>
        </p:spPr>
        <p:txBody>
          <a:bodyPr>
            <a:normAutofit fontScale="70000" lnSpcReduction="20000"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Oostenrijk verklaart de oorlog aan Frankrijk.</a:t>
            </a:r>
          </a:p>
          <a:p>
            <a:r>
              <a:rPr lang="nl-NL" sz="2800" b="1" dirty="0" smtClean="0">
                <a:solidFill>
                  <a:schemeClr val="bg1"/>
                </a:solidFill>
              </a:rPr>
              <a:t>De oorlog wordt voor Frankrijk een vernedering.</a:t>
            </a:r>
          </a:p>
          <a:p>
            <a:endParaRPr lang="nl-NL" sz="2800" b="1" dirty="0">
              <a:solidFill>
                <a:schemeClr val="bg1"/>
              </a:solidFill>
            </a:endParaRPr>
          </a:p>
          <a:p>
            <a:r>
              <a:rPr lang="nl-NL" sz="2800" b="1" dirty="0" smtClean="0">
                <a:solidFill>
                  <a:schemeClr val="bg1"/>
                </a:solidFill>
              </a:rPr>
              <a:t>Lodewijk XVI krijgt de schuld. Hij wordt in zijn paleis aangevallen en gevangen genomen.</a:t>
            </a:r>
          </a:p>
          <a:p>
            <a:endParaRPr lang="nl-NL" sz="2800" b="1" dirty="0">
              <a:solidFill>
                <a:schemeClr val="bg1"/>
              </a:solidFill>
            </a:endParaRPr>
          </a:p>
          <a:p>
            <a:r>
              <a:rPr lang="nl-NL" sz="2800" b="1" dirty="0" err="1" smtClean="0">
                <a:solidFill>
                  <a:schemeClr val="bg1"/>
                </a:solidFill>
              </a:rPr>
              <a:t>Lodwijk</a:t>
            </a:r>
            <a:r>
              <a:rPr lang="nl-NL" sz="2800" b="1" dirty="0" smtClean="0">
                <a:solidFill>
                  <a:schemeClr val="bg1"/>
                </a:solidFill>
              </a:rPr>
              <a:t> wordt afgezet. Frankrijk is nu een </a:t>
            </a:r>
            <a:r>
              <a:rPr lang="nl-NL" sz="2800" b="1" i="1" u="sng" dirty="0" smtClean="0">
                <a:solidFill>
                  <a:srgbClr val="FF0000"/>
                </a:solidFill>
              </a:rPr>
              <a:t>REPUBLIEK</a:t>
            </a:r>
            <a:r>
              <a:rPr lang="nl-NL" sz="2800" b="1" dirty="0" smtClean="0">
                <a:solidFill>
                  <a:schemeClr val="bg1"/>
                </a:solidFill>
              </a:rPr>
              <a:t>.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5770984" cy="1162050"/>
          </a:xfrm>
        </p:spPr>
        <p:txBody>
          <a:bodyPr>
            <a:normAutofit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Januari 1793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55931" y="1628800"/>
            <a:ext cx="5606980" cy="3672408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746648" cy="4691063"/>
          </a:xfrm>
        </p:spPr>
        <p:txBody>
          <a:bodyPr>
            <a:normAutofit fontScale="92500" lnSpcReduction="10000"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Lodewijk XVI wordt beschuldigd van hoogverraad.</a:t>
            </a:r>
          </a:p>
          <a:p>
            <a:endParaRPr lang="nl-NL" sz="2800" b="1" dirty="0">
              <a:solidFill>
                <a:schemeClr val="bg1"/>
              </a:solidFill>
            </a:endParaRPr>
          </a:p>
          <a:p>
            <a:r>
              <a:rPr lang="nl-NL" sz="2800" b="1" dirty="0" smtClean="0">
                <a:solidFill>
                  <a:schemeClr val="bg1"/>
                </a:solidFill>
              </a:rPr>
              <a:t>Hiervoor wordt hij ter dood veroordeeld.</a:t>
            </a:r>
          </a:p>
          <a:p>
            <a:endParaRPr lang="nl-NL" sz="2800" b="1" dirty="0">
              <a:solidFill>
                <a:schemeClr val="bg1"/>
              </a:solidFill>
            </a:endParaRPr>
          </a:p>
          <a:p>
            <a:r>
              <a:rPr lang="nl-NL" sz="2800" b="1" dirty="0" smtClean="0">
                <a:solidFill>
                  <a:schemeClr val="bg1"/>
                </a:solidFill>
              </a:rPr>
              <a:t>Op 23 januari 1793 komt hij onder de guillotine.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5770984" cy="1162050"/>
          </a:xfrm>
        </p:spPr>
        <p:txBody>
          <a:bodyPr>
            <a:normAutofit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1793 - 1794</a:t>
            </a:r>
            <a:endParaRPr lang="nl-NL" sz="4800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70784" cy="4691063"/>
          </a:xfrm>
        </p:spPr>
        <p:txBody>
          <a:bodyPr>
            <a:normAutofit/>
          </a:bodyPr>
          <a:lstStyle/>
          <a:p>
            <a:r>
              <a:rPr lang="nl-NL" sz="2800" b="1" dirty="0" err="1" smtClean="0">
                <a:solidFill>
                  <a:srgbClr val="FF0000"/>
                </a:solidFill>
              </a:rPr>
              <a:t>Robespierre</a:t>
            </a:r>
            <a:r>
              <a:rPr lang="nl-NL" sz="2800" b="1" dirty="0" smtClean="0">
                <a:solidFill>
                  <a:schemeClr val="bg1"/>
                </a:solidFill>
              </a:rPr>
              <a:t> komt aan de macht. </a:t>
            </a:r>
          </a:p>
          <a:p>
            <a:endParaRPr lang="nl-NL" sz="2800" b="1" dirty="0">
              <a:solidFill>
                <a:schemeClr val="bg1"/>
              </a:solidFill>
            </a:endParaRPr>
          </a:p>
          <a:p>
            <a:r>
              <a:rPr lang="nl-NL" sz="2800" b="1" dirty="0" smtClean="0">
                <a:solidFill>
                  <a:schemeClr val="bg1"/>
                </a:solidFill>
              </a:rPr>
              <a:t>Hij veroordeelt alle tegenstanders ter dood.</a:t>
            </a:r>
          </a:p>
          <a:p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upload.wikimedia.org/wikipedia/commons/thumb/1/12/Robespierre.jpg/260px-Robespierre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8521" y="692696"/>
            <a:ext cx="3926515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10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5770984" cy="1162050"/>
          </a:xfrm>
        </p:spPr>
        <p:txBody>
          <a:bodyPr>
            <a:normAutofit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1793 - 1794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88640"/>
            <a:ext cx="4580185" cy="6395178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4691063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In een jaar tijd komen ruim 12.000 mensen onder de guillotine.</a:t>
            </a:r>
          </a:p>
          <a:p>
            <a:r>
              <a:rPr lang="nl-NL" sz="2800" b="1" i="1" u="sng" dirty="0" smtClean="0">
                <a:solidFill>
                  <a:schemeClr val="bg1"/>
                </a:solidFill>
              </a:rPr>
              <a:t>Dat is bijna 40 per dag!</a:t>
            </a:r>
          </a:p>
          <a:p>
            <a:endParaRPr lang="nl-NL" sz="2800" b="1" i="1" dirty="0">
              <a:solidFill>
                <a:schemeClr val="bg1"/>
              </a:solidFill>
            </a:endParaRPr>
          </a:p>
          <a:p>
            <a:r>
              <a:rPr lang="nl-NL" sz="2800" b="1" dirty="0" smtClean="0">
                <a:solidFill>
                  <a:schemeClr val="bg1"/>
                </a:solidFill>
              </a:rPr>
              <a:t>De regeringsperiode van </a:t>
            </a:r>
            <a:r>
              <a:rPr lang="nl-NL" sz="2800" b="1" dirty="0" err="1" smtClean="0">
                <a:solidFill>
                  <a:schemeClr val="bg1"/>
                </a:solidFill>
              </a:rPr>
              <a:t>Robespierre</a:t>
            </a:r>
            <a:r>
              <a:rPr lang="nl-NL" sz="2800" b="1" dirty="0" smtClean="0">
                <a:solidFill>
                  <a:schemeClr val="bg1"/>
                </a:solidFill>
              </a:rPr>
              <a:t> wordt daarom </a:t>
            </a:r>
            <a:r>
              <a:rPr lang="nl-NL" sz="2800" b="1" i="1" u="sng" dirty="0" smtClean="0">
                <a:solidFill>
                  <a:srgbClr val="FF0000"/>
                </a:solidFill>
              </a:rPr>
              <a:t>de Terreur </a:t>
            </a:r>
            <a:r>
              <a:rPr lang="nl-NL" sz="2800" b="1" dirty="0" smtClean="0">
                <a:solidFill>
                  <a:schemeClr val="bg1"/>
                </a:solidFill>
              </a:rPr>
              <a:t>genoemd.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5770984" cy="1162050"/>
          </a:xfrm>
        </p:spPr>
        <p:txBody>
          <a:bodyPr>
            <a:normAutofit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juli 1794</a:t>
            </a:r>
            <a:endParaRPr lang="nl-NL" sz="4800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4691063"/>
          </a:xfrm>
        </p:spPr>
        <p:txBody>
          <a:bodyPr>
            <a:normAutofit/>
          </a:bodyPr>
          <a:lstStyle/>
          <a:p>
            <a:r>
              <a:rPr lang="nl-NL" sz="2800" b="1" dirty="0" err="1" smtClean="0">
                <a:solidFill>
                  <a:schemeClr val="bg1"/>
                </a:solidFill>
              </a:rPr>
              <a:t>Robespierre</a:t>
            </a:r>
            <a:r>
              <a:rPr lang="nl-NL" sz="2800" b="1" dirty="0" smtClean="0">
                <a:solidFill>
                  <a:schemeClr val="bg1"/>
                </a:solidFill>
              </a:rPr>
              <a:t> wordt zelf nu als een groot gevaar voor de revolutie gezien.</a:t>
            </a:r>
            <a:endParaRPr lang="nl-NL" sz="2800" b="1" i="1" u="sng" dirty="0" smtClean="0">
              <a:solidFill>
                <a:schemeClr val="bg1"/>
              </a:solidFill>
            </a:endParaRPr>
          </a:p>
          <a:p>
            <a:endParaRPr lang="nl-NL" sz="2800" b="1" i="1" dirty="0">
              <a:solidFill>
                <a:schemeClr val="bg1"/>
              </a:solidFill>
            </a:endParaRPr>
          </a:p>
          <a:p>
            <a:r>
              <a:rPr lang="nl-NL" sz="2800" b="1" dirty="0" smtClean="0">
                <a:solidFill>
                  <a:schemeClr val="bg1"/>
                </a:solidFill>
              </a:rPr>
              <a:t>Hij wordt gearresteerd en ter dood veroordeeld onder de guillotine.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27654" name="Picture 6" descr="Bestand:Arrestation de Robespierre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184" y="188640"/>
            <a:ext cx="4404244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0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Tot 1789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04073" y="1196752"/>
            <a:ext cx="3472383" cy="4867827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330824" cy="4691063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solidFill>
                  <a:srgbClr val="FF0000"/>
                </a:solidFill>
              </a:rPr>
              <a:t>Lodewijk XVI </a:t>
            </a:r>
            <a:r>
              <a:rPr lang="nl-NL" sz="2800" b="1" dirty="0" smtClean="0">
                <a:solidFill>
                  <a:schemeClr val="bg1"/>
                </a:solidFill>
              </a:rPr>
              <a:t>(= de 16</a:t>
            </a:r>
            <a:r>
              <a:rPr lang="nl-NL" sz="2800" b="1" baseline="30000" dirty="0" smtClean="0">
                <a:solidFill>
                  <a:schemeClr val="bg1"/>
                </a:solidFill>
              </a:rPr>
              <a:t>e</a:t>
            </a:r>
            <a:r>
              <a:rPr lang="nl-NL" sz="2800" b="1" dirty="0" smtClean="0">
                <a:solidFill>
                  <a:schemeClr val="bg1"/>
                </a:solidFill>
              </a:rPr>
              <a:t>) is </a:t>
            </a:r>
            <a:r>
              <a:rPr lang="nl-NL" sz="2800" b="1" dirty="0" smtClean="0">
                <a:solidFill>
                  <a:srgbClr val="FF0000"/>
                </a:solidFill>
              </a:rPr>
              <a:t>Absoluut </a:t>
            </a:r>
            <a:r>
              <a:rPr lang="nl-NL" sz="2800" b="1" dirty="0" smtClean="0">
                <a:solidFill>
                  <a:srgbClr val="FF0000"/>
                </a:solidFill>
              </a:rPr>
              <a:t>Vorst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Alle macht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Macht van God gekregen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Alle wetten zelf bepalen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Tot 1789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620688"/>
            <a:ext cx="4792245" cy="5990306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2752" cy="4691063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Frankrijk is verdeeld in </a:t>
            </a:r>
            <a:r>
              <a:rPr lang="nl-NL" sz="2800" b="1" dirty="0" smtClean="0">
                <a:solidFill>
                  <a:srgbClr val="FF0000"/>
                </a:solidFill>
              </a:rPr>
              <a:t>3 standen</a:t>
            </a:r>
            <a:r>
              <a:rPr lang="nl-NL" sz="2800" b="1" dirty="0" smtClean="0">
                <a:solidFill>
                  <a:schemeClr val="bg1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b="1" dirty="0" smtClean="0">
                <a:solidFill>
                  <a:schemeClr val="bg1"/>
                </a:solidFill>
              </a:rPr>
              <a:t>Geestelijkheid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b="1" dirty="0" smtClean="0">
                <a:solidFill>
                  <a:schemeClr val="bg1"/>
                </a:solidFill>
              </a:rPr>
              <a:t>Adel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b="1" dirty="0" smtClean="0">
                <a:solidFill>
                  <a:schemeClr val="bg1"/>
                </a:solidFill>
              </a:rPr>
              <a:t>Derde Stand (burgers en boeren)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Mei 1789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908640"/>
            <a:ext cx="7207670" cy="3739829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5122912" cy="4691063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De schatkist is bijna leeg. </a:t>
            </a:r>
          </a:p>
          <a:p>
            <a:r>
              <a:rPr lang="nl-NL" sz="2800" b="1" dirty="0" smtClean="0">
                <a:solidFill>
                  <a:schemeClr val="bg1"/>
                </a:solidFill>
              </a:rPr>
              <a:t>Lodewijk XVI wil nieuwe belastingen invoeren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Mei 1789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3356992"/>
            <a:ext cx="6012161" cy="3330155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338936" cy="4691063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Lodewijk XVI roept de vertegenwoordigers van de drie standen bijeen:</a:t>
            </a:r>
          </a:p>
          <a:p>
            <a:r>
              <a:rPr lang="nl-NL" sz="2800" b="1" dirty="0" smtClean="0">
                <a:solidFill>
                  <a:schemeClr val="bg1"/>
                </a:solidFill>
              </a:rPr>
              <a:t>De </a:t>
            </a:r>
            <a:r>
              <a:rPr lang="nl-NL" sz="2800" b="1" dirty="0" smtClean="0">
                <a:solidFill>
                  <a:srgbClr val="FF0000"/>
                </a:solidFill>
              </a:rPr>
              <a:t>Staten-Generaal</a:t>
            </a:r>
            <a:endParaRPr lang="nl-NL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20 juni 1789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48060" y="1484784"/>
            <a:ext cx="5826604" cy="3816424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674640" cy="4691063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Nationale Vergadering</a:t>
            </a:r>
          </a:p>
          <a:p>
            <a:endParaRPr lang="nl-NL" sz="2800" b="1" dirty="0">
              <a:solidFill>
                <a:schemeClr val="bg1"/>
              </a:solidFill>
            </a:endParaRPr>
          </a:p>
          <a:p>
            <a:r>
              <a:rPr lang="nl-NL" sz="2800" b="1" dirty="0" smtClean="0">
                <a:solidFill>
                  <a:schemeClr val="bg1"/>
                </a:solidFill>
              </a:rPr>
              <a:t>De Derde Stand zweert niet eerder te rusten voordat er een </a:t>
            </a:r>
            <a:r>
              <a:rPr lang="nl-NL" sz="2800" b="1" dirty="0" smtClean="0">
                <a:solidFill>
                  <a:srgbClr val="FF0000"/>
                </a:solidFill>
              </a:rPr>
              <a:t>grondwet</a:t>
            </a:r>
            <a:r>
              <a:rPr lang="nl-NL" sz="2800" b="1" dirty="0" smtClean="0">
                <a:solidFill>
                  <a:schemeClr val="bg1"/>
                </a:solidFill>
              </a:rPr>
              <a:t> is.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14 juli 1789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340768"/>
            <a:ext cx="5632623" cy="4438463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674640" cy="4691063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Het volk komt in opstand:</a:t>
            </a:r>
          </a:p>
          <a:p>
            <a:endParaRPr lang="nl-NL" sz="2800" b="1" dirty="0" smtClean="0">
              <a:solidFill>
                <a:schemeClr val="bg1"/>
              </a:solidFill>
            </a:endParaRPr>
          </a:p>
          <a:p>
            <a:r>
              <a:rPr lang="nl-NL" sz="2800" b="1" dirty="0" smtClean="0">
                <a:solidFill>
                  <a:srgbClr val="FF0000"/>
                </a:solidFill>
              </a:rPr>
              <a:t>Bestorming van de </a:t>
            </a:r>
            <a:r>
              <a:rPr lang="nl-NL" sz="2800" b="1" dirty="0" err="1" smtClean="0">
                <a:solidFill>
                  <a:srgbClr val="FF0000"/>
                </a:solidFill>
              </a:rPr>
              <a:t>Bastille</a:t>
            </a:r>
            <a:endParaRPr lang="nl-NL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98976" cy="1162050"/>
          </a:xfrm>
        </p:spPr>
        <p:txBody>
          <a:bodyPr>
            <a:normAutofit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juli – augustus 1789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9757" y="1340768"/>
            <a:ext cx="4764820" cy="4438463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674640" cy="4691063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De opstand slaat over naar het platteland.</a:t>
            </a:r>
          </a:p>
          <a:p>
            <a:endParaRPr lang="nl-NL" sz="2800" b="1" dirty="0">
              <a:solidFill>
                <a:schemeClr val="bg1"/>
              </a:solidFill>
            </a:endParaRPr>
          </a:p>
          <a:p>
            <a:r>
              <a:rPr lang="nl-NL" sz="2800" b="1" dirty="0" smtClean="0">
                <a:solidFill>
                  <a:schemeClr val="bg1"/>
                </a:solidFill>
              </a:rPr>
              <a:t>Boze boeren plunderen kloosters, kerken en villa’s.</a:t>
            </a:r>
            <a:endParaRPr lang="nl-NL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70784" cy="1162050"/>
          </a:xfrm>
        </p:spPr>
        <p:txBody>
          <a:bodyPr>
            <a:normAutofit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oktober 1789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132856"/>
            <a:ext cx="4983121" cy="3072299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2752" cy="4691063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Boze vrouwen demonstreren in Parijs. </a:t>
            </a:r>
          </a:p>
          <a:p>
            <a:r>
              <a:rPr lang="nl-NL" sz="2800" b="1" dirty="0" smtClean="0">
                <a:solidFill>
                  <a:schemeClr val="bg1"/>
                </a:solidFill>
              </a:rPr>
              <a:t>Zij eisen lagere belastingen en brood.</a:t>
            </a:r>
          </a:p>
          <a:p>
            <a:endParaRPr lang="nl-NL" sz="2800" b="1" dirty="0">
              <a:solidFill>
                <a:schemeClr val="bg1"/>
              </a:solidFill>
            </a:endParaRPr>
          </a:p>
          <a:p>
            <a:r>
              <a:rPr lang="nl-NL" sz="2800" b="1" dirty="0" smtClean="0">
                <a:solidFill>
                  <a:schemeClr val="bg1"/>
                </a:solidFill>
              </a:rPr>
              <a:t>Lodewijk XVI wordt gevangen genomen in </a:t>
            </a:r>
            <a:r>
              <a:rPr lang="nl-NL" sz="2800" b="1" dirty="0" err="1" smtClean="0">
                <a:solidFill>
                  <a:schemeClr val="bg1"/>
                </a:solidFill>
              </a:rPr>
              <a:t>Versailles</a:t>
            </a:r>
            <a:r>
              <a:rPr lang="nl-NL" sz="2800" b="1" dirty="0" smtClean="0">
                <a:solidFill>
                  <a:schemeClr val="bg1"/>
                </a:solidFill>
              </a:rPr>
              <a:t> en moet wonen in een paleis in Parijs (</a:t>
            </a:r>
            <a:r>
              <a:rPr lang="nl-NL" sz="2800" b="1" dirty="0" err="1" smtClean="0">
                <a:solidFill>
                  <a:schemeClr val="bg1"/>
                </a:solidFill>
              </a:rPr>
              <a:t>Tuilleries</a:t>
            </a:r>
            <a:r>
              <a:rPr lang="nl-NL" sz="2800" b="1" dirty="0" smtClean="0">
                <a:solidFill>
                  <a:schemeClr val="bg1"/>
                </a:solidFill>
              </a:rPr>
              <a:t>). 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342</Words>
  <Application>Microsoft Office PowerPoint</Application>
  <PresentationFormat>Diavoorstelling (4:3)</PresentationFormat>
  <Paragraphs>67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Office-thema</vt:lpstr>
      <vt:lpstr>Historische overzicht Franse Revolutie</vt:lpstr>
      <vt:lpstr>Tot 1789</vt:lpstr>
      <vt:lpstr>Tot 1789</vt:lpstr>
      <vt:lpstr>Mei 1789</vt:lpstr>
      <vt:lpstr>Mei 1789</vt:lpstr>
      <vt:lpstr>20 juni 1789</vt:lpstr>
      <vt:lpstr>14 juli 1789</vt:lpstr>
      <vt:lpstr>juli – augustus 1789</vt:lpstr>
      <vt:lpstr>oktober 1789</vt:lpstr>
      <vt:lpstr>juni / augustus 1791</vt:lpstr>
      <vt:lpstr>April - augustus 1792</vt:lpstr>
      <vt:lpstr>Januari 1793</vt:lpstr>
      <vt:lpstr>1793 - 1794</vt:lpstr>
      <vt:lpstr>1793 - 1794</vt:lpstr>
      <vt:lpstr>juli 1794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 1789</dc:title>
  <dc:creator>Ruffin</dc:creator>
  <cp:lastModifiedBy>SPVOZN</cp:lastModifiedBy>
  <cp:revision>12</cp:revision>
  <dcterms:created xsi:type="dcterms:W3CDTF">2011-12-11T20:24:22Z</dcterms:created>
  <dcterms:modified xsi:type="dcterms:W3CDTF">2016-01-23T13:36:55Z</dcterms:modified>
</cp:coreProperties>
</file>